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6"/>
  </p:notesMasterIdLst>
  <p:sldIdLst>
    <p:sldId id="257" r:id="rId5"/>
  </p:sldIdLst>
  <p:sldSz cx="9601200" cy="12801600" type="A3"/>
  <p:notesSz cx="7104063" cy="10234613"/>
  <p:embeddedFontLst>
    <p:embeddedFont>
      <p:font typeface="Avenir Next LT Pro" panose="020B0504020202020204" pitchFamily="34" charset="0"/>
      <p:regular r:id="rId7"/>
      <p:bold r:id="rId8"/>
      <p:italic r:id="rId9"/>
      <p:boldItalic r:id="rId10"/>
    </p:embeddedFont>
    <p:embeddedFont>
      <p:font typeface="Avenir Next LT Pro Demi" panose="020B0704020202020204" pitchFamily="34" charset="0"/>
      <p:bold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Oswald Bold" panose="020B0604020202020204" charset="0"/>
      <p:regular r:id="rId17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D8A2D5"/>
    <a:srgbClr val="44546A"/>
    <a:srgbClr val="95B315"/>
    <a:srgbClr val="AB3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54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742196" y="10294147"/>
            <a:ext cx="2417706" cy="2226044"/>
            <a:chOff x="538064" y="0"/>
            <a:chExt cx="5911497" cy="6350000"/>
          </a:xfrm>
          <a:solidFill>
            <a:srgbClr val="002060"/>
          </a:solidFill>
        </p:grpSpPr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38064" y="0"/>
              <a:ext cx="5911497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1" name="Ellipse 70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851829" y="10246528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2" name="Image 71">
            <a:extLst>
              <a:ext uri="{FF2B5EF4-FFF2-40B4-BE49-F238E27FC236}">
                <a16:creationId xmlns:a16="http://schemas.microsoft.com/office/drawing/2014/main" id="{8A48F97A-00D6-4B51-9201-720CB4EAC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709" y="10445342"/>
            <a:ext cx="2452486" cy="2059926"/>
          </a:xfrm>
          <a:prstGeom prst="rect">
            <a:avLst/>
          </a:prstGeom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1873408" cy="849049"/>
          </a:xfrm>
          <a:prstGeom prst="rect">
            <a:avLst/>
          </a:prstGeom>
        </p:spPr>
      </p:pic>
      <p:sp>
        <p:nvSpPr>
          <p:cNvPr id="73" name="Rectangle : coins arrondis 72">
            <a:extLst>
              <a:ext uri="{FF2B5EF4-FFF2-40B4-BE49-F238E27FC236}">
                <a16:creationId xmlns:a16="http://schemas.microsoft.com/office/drawing/2014/main" id="{5962A527-22BF-44CC-BDFE-A300711D0948}"/>
              </a:ext>
            </a:extLst>
          </p:cNvPr>
          <p:cNvSpPr/>
          <p:nvPr/>
        </p:nvSpPr>
        <p:spPr>
          <a:xfrm>
            <a:off x="1447800" y="8001204"/>
            <a:ext cx="7635711" cy="2060765"/>
          </a:xfrm>
          <a:prstGeom prst="roundRect">
            <a:avLst/>
          </a:prstGeom>
          <a:noFill/>
          <a:ln>
            <a:solidFill>
              <a:srgbClr val="93B1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74" name="TextBox 17">
            <a:extLst>
              <a:ext uri="{FF2B5EF4-FFF2-40B4-BE49-F238E27FC236}">
                <a16:creationId xmlns:a16="http://schemas.microsoft.com/office/drawing/2014/main" id="{C48B519C-BA84-73EF-BACF-10D2DF9B29B9}"/>
              </a:ext>
            </a:extLst>
          </p:cNvPr>
          <p:cNvSpPr txBox="1"/>
          <p:nvPr/>
        </p:nvSpPr>
        <p:spPr>
          <a:xfrm>
            <a:off x="373498" y="2841128"/>
            <a:ext cx="5994732" cy="870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611"/>
              </a:lnSpc>
            </a:pPr>
            <a:r>
              <a:rPr lang="fr-FR" sz="2100" b="1" cap="all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si, ensemble,</a:t>
            </a:r>
            <a:r>
              <a:rPr lang="en-US" sz="2100" b="1" cap="all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 </a:t>
            </a:r>
            <a:r>
              <a:rPr lang="fr-FR" sz="2100" b="1" cap="all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nous discutions des résultats ? </a:t>
            </a:r>
            <a:endParaRPr lang="en-US" sz="2100" b="1" cap="all" spc="266" dirty="0">
              <a:solidFill>
                <a:srgbClr val="AB34A3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75" name="TextBox 22">
            <a:extLst>
              <a:ext uri="{FF2B5EF4-FFF2-40B4-BE49-F238E27FC236}">
                <a16:creationId xmlns:a16="http://schemas.microsoft.com/office/drawing/2014/main" id="{350C9C6A-0496-2411-4E2B-28F828708544}"/>
              </a:ext>
            </a:extLst>
          </p:cNvPr>
          <p:cNvSpPr txBox="1"/>
          <p:nvPr/>
        </p:nvSpPr>
        <p:spPr>
          <a:xfrm>
            <a:off x="805964" y="10896600"/>
            <a:ext cx="5073001" cy="10145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177"/>
              </a:lnSpc>
              <a:spcBef>
                <a:spcPct val="0"/>
              </a:spcBef>
            </a:pPr>
            <a:r>
              <a:rPr lang="en-US" sz="2400" b="1" spc="268" dirty="0">
                <a:solidFill>
                  <a:srgbClr val="93B115"/>
                </a:solidFill>
                <a:latin typeface="Avenir Next LT Pro" panose="020B0504020202020204" pitchFamily="34" charset="0"/>
              </a:rPr>
              <a:t>NOUS COMPTONS SUR </a:t>
            </a:r>
            <a:br>
              <a:rPr lang="en-US" sz="2400" b="1" spc="268" dirty="0">
                <a:solidFill>
                  <a:srgbClr val="93B115"/>
                </a:solidFill>
                <a:latin typeface="Avenir Next LT Pro" panose="020B0504020202020204" pitchFamily="34" charset="0"/>
              </a:rPr>
            </a:br>
            <a:r>
              <a:rPr lang="en-US" sz="2400" b="1" spc="268" dirty="0">
                <a:solidFill>
                  <a:srgbClr val="93B115"/>
                </a:solidFill>
                <a:latin typeface="Avenir Next LT Pro" panose="020B0504020202020204" pitchFamily="34" charset="0"/>
              </a:rPr>
              <a:t>VOTRE PARTICIPATION !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B865087C-1009-45C5-960D-4E50F39736C9}"/>
              </a:ext>
            </a:extLst>
          </p:cNvPr>
          <p:cNvGrpSpPr/>
          <p:nvPr/>
        </p:nvGrpSpPr>
        <p:grpSpPr>
          <a:xfrm>
            <a:off x="249989" y="7860937"/>
            <a:ext cx="2569411" cy="2273663"/>
            <a:chOff x="376399" y="5312689"/>
            <a:chExt cx="2569411" cy="2273663"/>
          </a:xfrm>
        </p:grpSpPr>
        <p:grpSp>
          <p:nvGrpSpPr>
            <p:cNvPr id="88" name="Group 14">
              <a:extLst>
                <a:ext uri="{FF2B5EF4-FFF2-40B4-BE49-F238E27FC236}">
                  <a16:creationId xmlns:a16="http://schemas.microsoft.com/office/drawing/2014/main" id="{9AE09B42-709D-AC91-AE90-543A54D0F243}"/>
                </a:ext>
              </a:extLst>
            </p:cNvPr>
            <p:cNvGrpSpPr/>
            <p:nvPr/>
          </p:nvGrpSpPr>
          <p:grpSpPr>
            <a:xfrm>
              <a:off x="376399" y="5360308"/>
              <a:ext cx="2405248" cy="2226044"/>
              <a:chOff x="552001" y="0"/>
              <a:chExt cx="5881036" cy="6350000"/>
            </a:xfrm>
          </p:grpSpPr>
          <p:sp>
            <p:nvSpPr>
              <p:cNvPr id="90" name="Freeform 15">
                <a:extLst>
                  <a:ext uri="{FF2B5EF4-FFF2-40B4-BE49-F238E27FC236}">
                    <a16:creationId xmlns:a16="http://schemas.microsoft.com/office/drawing/2014/main" id="{B6B66BD4-268C-8CE6-C662-6874BE190A62}"/>
                  </a:ext>
                </a:extLst>
              </p:cNvPr>
              <p:cNvSpPr/>
              <p:nvPr/>
            </p:nvSpPr>
            <p:spPr>
              <a:xfrm>
                <a:off x="552001" y="0"/>
                <a:ext cx="5881036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9" name="Ellipse 88">
              <a:extLst>
                <a:ext uri="{FF2B5EF4-FFF2-40B4-BE49-F238E27FC236}">
                  <a16:creationId xmlns:a16="http://schemas.microsoft.com/office/drawing/2014/main" id="{76E6D3B9-5B0C-4B58-B4AC-89CC947E68A7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sp>
        <p:nvSpPr>
          <p:cNvPr id="76" name="TextBox 26">
            <a:extLst>
              <a:ext uri="{FF2B5EF4-FFF2-40B4-BE49-F238E27FC236}">
                <a16:creationId xmlns:a16="http://schemas.microsoft.com/office/drawing/2014/main" id="{4BF2DFC4-F72D-462B-C703-1CFC0B9F38FA}"/>
              </a:ext>
            </a:extLst>
          </p:cNvPr>
          <p:cNvSpPr txBox="1"/>
          <p:nvPr/>
        </p:nvSpPr>
        <p:spPr>
          <a:xfrm>
            <a:off x="358428" y="3880247"/>
            <a:ext cx="6337255" cy="6917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fr-FR" sz="2000" dirty="0">
                <a:solidFill>
                  <a:srgbClr val="000000"/>
                </a:solidFill>
                <a:latin typeface="Avenir Next LT Pro" panose="020B0504020202020204" pitchFamily="34" charset="0"/>
              </a:rPr>
              <a:t>Nous vous convions à une réunion de présentation et d’échanges sur les résultats de cette mesure.</a:t>
            </a:r>
          </a:p>
        </p:txBody>
      </p:sp>
      <p:grpSp>
        <p:nvGrpSpPr>
          <p:cNvPr id="84" name="Group 14">
            <a:extLst>
              <a:ext uri="{FF2B5EF4-FFF2-40B4-BE49-F238E27FC236}">
                <a16:creationId xmlns:a16="http://schemas.microsoft.com/office/drawing/2014/main" id="{C16B1109-FA5D-4C98-9F88-55A13FBA57E1}"/>
              </a:ext>
            </a:extLst>
          </p:cNvPr>
          <p:cNvGrpSpPr/>
          <p:nvPr/>
        </p:nvGrpSpPr>
        <p:grpSpPr>
          <a:xfrm>
            <a:off x="6851829" y="2650325"/>
            <a:ext cx="2531912" cy="2226044"/>
            <a:chOff x="145092" y="0"/>
            <a:chExt cx="6190740" cy="6350000"/>
          </a:xfrm>
          <a:solidFill>
            <a:srgbClr val="AB34A3"/>
          </a:solidFill>
        </p:grpSpPr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id="{D37D61EE-D002-45F9-99D5-55987A9601D1}"/>
                </a:ext>
              </a:extLst>
            </p:cNvPr>
            <p:cNvSpPr/>
            <p:nvPr/>
          </p:nvSpPr>
          <p:spPr>
            <a:xfrm>
              <a:off x="145092" y="0"/>
              <a:ext cx="6190740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/>
            <a:lstStyle/>
            <a:p>
              <a:endParaRPr lang="fr-FR" dirty="0"/>
            </a:p>
          </p:txBody>
        </p:sp>
      </p:grpSp>
      <p:sp>
        <p:nvSpPr>
          <p:cNvPr id="85" name="Ellipse 84">
            <a:extLst>
              <a:ext uri="{FF2B5EF4-FFF2-40B4-BE49-F238E27FC236}">
                <a16:creationId xmlns:a16="http://schemas.microsoft.com/office/drawing/2014/main" id="{6D5AD4B4-34CF-44AA-9AD2-A81EE0FE65CD}"/>
              </a:ext>
            </a:extLst>
          </p:cNvPr>
          <p:cNvSpPr/>
          <p:nvPr/>
        </p:nvSpPr>
        <p:spPr>
          <a:xfrm>
            <a:off x="6969470" y="2601796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50B54D-4BC5-4C71-AF55-CC86CB23F51B}"/>
              </a:ext>
            </a:extLst>
          </p:cNvPr>
          <p:cNvSpPr/>
          <p:nvPr/>
        </p:nvSpPr>
        <p:spPr>
          <a:xfrm>
            <a:off x="2049379" y="1445476"/>
            <a:ext cx="5663134" cy="7105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Votre perception de la sécurité des soins dans notre établissement a été analysée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9ECBDDE-FC5D-40E6-B144-E33D9C7868A7}"/>
              </a:ext>
            </a:extLst>
          </p:cNvPr>
          <p:cNvSpPr/>
          <p:nvPr/>
        </p:nvSpPr>
        <p:spPr>
          <a:xfrm>
            <a:off x="327003" y="5073378"/>
            <a:ext cx="8935409" cy="2614333"/>
          </a:xfrm>
          <a:prstGeom prst="rect">
            <a:avLst/>
          </a:prstGeom>
          <a:solidFill>
            <a:srgbClr val="D8A2D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43" tIns="56121" rIns="112243" bIns="56121"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81" name="TextBox 15">
            <a:extLst>
              <a:ext uri="{FF2B5EF4-FFF2-40B4-BE49-F238E27FC236}">
                <a16:creationId xmlns:a16="http://schemas.microsoft.com/office/drawing/2014/main" id="{0A861C27-0FA0-4000-AB21-F33A37832667}"/>
              </a:ext>
            </a:extLst>
          </p:cNvPr>
          <p:cNvSpPr txBox="1"/>
          <p:nvPr/>
        </p:nvSpPr>
        <p:spPr>
          <a:xfrm>
            <a:off x="512299" y="5381936"/>
            <a:ext cx="8576603" cy="22442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508"/>
              </a:lnSpc>
            </a:pPr>
            <a:r>
              <a:rPr lang="fr-FR" sz="1900" spc="225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Date :</a:t>
            </a:r>
          </a:p>
          <a:p>
            <a:pPr>
              <a:lnSpc>
                <a:spcPts val="3508"/>
              </a:lnSpc>
            </a:pPr>
            <a:r>
              <a:rPr lang="fr-FR" sz="1900" spc="225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Horaires :</a:t>
            </a:r>
          </a:p>
          <a:p>
            <a:pPr>
              <a:lnSpc>
                <a:spcPts val="3508"/>
              </a:lnSpc>
            </a:pPr>
            <a:r>
              <a:rPr lang="fr-FR" sz="1900" spc="225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Lieu :</a:t>
            </a:r>
          </a:p>
          <a:p>
            <a:pPr algn="ctr">
              <a:lnSpc>
                <a:spcPts val="3508"/>
              </a:lnSpc>
            </a:pPr>
            <a:r>
              <a:rPr lang="fr-FR" sz="1900" spc="225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Pour en savoir plus, contactez votre référent </a:t>
            </a:r>
            <a:r>
              <a:rPr lang="fr-FR" sz="2000" dirty="0">
                <a:latin typeface="Avenir Next LT Pro" panose="020B0504020202020204" pitchFamily="34" charset="0"/>
                <a:cs typeface="Aharoni" panose="02010803020104030203" pitchFamily="2" charset="-79"/>
              </a:rPr>
              <a:t>: </a:t>
            </a:r>
            <a:r>
              <a:rPr lang="fr-FR" sz="2000" b="1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</a:t>
            </a:r>
            <a:endParaRPr lang="fr-FR" sz="2000" b="1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A82E92-C190-7AA6-E2C9-4EE87FBE63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906" y="2793000"/>
            <a:ext cx="1737728" cy="2160000"/>
          </a:xfrm>
          <a:prstGeom prst="rect">
            <a:avLst/>
          </a:prstGeom>
        </p:spPr>
      </p:pic>
      <p:sp>
        <p:nvSpPr>
          <p:cNvPr id="6" name="TextBox 24">
            <a:extLst>
              <a:ext uri="{FF2B5EF4-FFF2-40B4-BE49-F238E27FC236}">
                <a16:creationId xmlns:a16="http://schemas.microsoft.com/office/drawing/2014/main" id="{316E9322-F75C-7FA1-9246-46ED017F8140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970E04E-9260-C728-9CC2-CC83EB2D0335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8" name="Group 32">
              <a:extLst>
                <a:ext uri="{FF2B5EF4-FFF2-40B4-BE49-F238E27FC236}">
                  <a16:creationId xmlns:a16="http://schemas.microsoft.com/office/drawing/2014/main" id="{2EEDA064-6243-A129-692A-05DE9513242C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11" name="Freeform 33">
                <a:extLst>
                  <a:ext uri="{FF2B5EF4-FFF2-40B4-BE49-F238E27FC236}">
                    <a16:creationId xmlns:a16="http://schemas.microsoft.com/office/drawing/2014/main" id="{4E999452-57C5-B810-C4F1-B0283836F1CE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9" name="TextBox 34">
              <a:extLst>
                <a:ext uri="{FF2B5EF4-FFF2-40B4-BE49-F238E27FC236}">
                  <a16:creationId xmlns:a16="http://schemas.microsoft.com/office/drawing/2014/main" id="{E9807267-9FFD-817B-E2FD-DECFE4F65114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C3CB71FF-FBF5-E714-D2EC-140891BB9D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sp>
        <p:nvSpPr>
          <p:cNvPr id="17" name="TextBox 23">
            <a:extLst>
              <a:ext uri="{FF2B5EF4-FFF2-40B4-BE49-F238E27FC236}">
                <a16:creationId xmlns:a16="http://schemas.microsoft.com/office/drawing/2014/main" id="{AD13DD32-28FB-AEB5-AF2B-BDFBEDAF7FDD}"/>
              </a:ext>
            </a:extLst>
          </p:cNvPr>
          <p:cNvSpPr txBox="1"/>
          <p:nvPr/>
        </p:nvSpPr>
        <p:spPr>
          <a:xfrm>
            <a:off x="2900946" y="8141344"/>
            <a:ext cx="5989533" cy="17953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vous</a:t>
            </a:r>
            <a:r>
              <a:rPr lang="fr-FR" sz="17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7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</a:t>
            </a:r>
            <a:r>
              <a:rPr lang="fr-FR" sz="1700" spc="0">
                <a:latin typeface="Avenir Next LT Pro" panose="020B0504020202020204" pitchFamily="34" charset="0"/>
                <a:cs typeface="Aharoni" panose="02010803020104030203" pitchFamily="2" charset="-79"/>
              </a:rPr>
              <a:t>de sécurité</a:t>
            </a:r>
            <a:endParaRPr lang="en-US" sz="17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18" name="Picture 19">
            <a:extLst>
              <a:ext uri="{FF2B5EF4-FFF2-40B4-BE49-F238E27FC236}">
                <a16:creationId xmlns:a16="http://schemas.microsoft.com/office/drawing/2014/main" id="{1ED7C220-176E-DF7B-D849-E25FC8B3C2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3053346" y="8825178"/>
            <a:ext cx="252000" cy="247007"/>
          </a:xfrm>
          <a:prstGeom prst="rect">
            <a:avLst/>
          </a:prstGeom>
        </p:spPr>
      </p:pic>
      <p:pic>
        <p:nvPicPr>
          <p:cNvPr id="19" name="Picture 20">
            <a:extLst>
              <a:ext uri="{FF2B5EF4-FFF2-40B4-BE49-F238E27FC236}">
                <a16:creationId xmlns:a16="http://schemas.microsoft.com/office/drawing/2014/main" id="{F629C39E-0656-0CEE-D4E9-720879A781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3053346" y="9416371"/>
            <a:ext cx="252000" cy="247007"/>
          </a:xfrm>
          <a:prstGeom prst="rect">
            <a:avLst/>
          </a:prstGeom>
        </p:spPr>
      </p:pic>
      <p:pic>
        <p:nvPicPr>
          <p:cNvPr id="83" name="Image 82">
            <a:extLst>
              <a:ext uri="{FF2B5EF4-FFF2-40B4-BE49-F238E27FC236}">
                <a16:creationId xmlns:a16="http://schemas.microsoft.com/office/drawing/2014/main" id="{AA590BD7-36A2-4F57-AE59-68CBB84AAA3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43" r="10002" b="7749"/>
          <a:stretch/>
        </p:blipFill>
        <p:spPr>
          <a:xfrm>
            <a:off x="352921" y="7924800"/>
            <a:ext cx="2310682" cy="2161812"/>
          </a:xfrm>
          <a:prstGeom prst="ellipse">
            <a:avLst/>
          </a:prstGeom>
          <a:ln w="190500" cap="rnd">
            <a:noFill/>
            <a:prstDash val="solid"/>
          </a:ln>
          <a:effectLst/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DBD60D8-66EC-3B3D-CE74-C5B0E8EA30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357" y="1497723"/>
            <a:ext cx="1823345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7891ce3-7f8f-4c6a-9d9c-729018b62c5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F4F89119C96C4795C497BF3343C5AA" ma:contentTypeVersion="13" ma:contentTypeDescription="Crée un document." ma:contentTypeScope="" ma:versionID="907afef940093493f2b28a762ab8d46d">
  <xsd:schema xmlns:xsd="http://www.w3.org/2001/XMLSchema" xmlns:xs="http://www.w3.org/2001/XMLSchema" xmlns:p="http://schemas.microsoft.com/office/2006/metadata/properties" xmlns:ns3="c5e9cafd-1ba8-41ba-b8ea-e178451af31e" xmlns:ns4="87891ce3-7f8f-4c6a-9d9c-729018b62c57" targetNamespace="http://schemas.microsoft.com/office/2006/metadata/properties" ma:root="true" ma:fieldsID="0eafee87966359a04976ce116ca8bcaa" ns3:_="" ns4:_="">
    <xsd:import namespace="c5e9cafd-1ba8-41ba-b8ea-e178451af31e"/>
    <xsd:import namespace="87891ce3-7f8f-4c6a-9d9c-729018b62c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9cafd-1ba8-41ba-b8ea-e178451af31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91ce3-7f8f-4c6a-9d9c-729018b62c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608009-2C06-4B19-B559-84FAF722EF3F}">
  <ds:schemaRefs>
    <ds:schemaRef ds:uri="http://purl.org/dc/elements/1.1/"/>
    <ds:schemaRef ds:uri="http://schemas.microsoft.com/office/2006/metadata/properties"/>
    <ds:schemaRef ds:uri="http://purl.org/dc/terms/"/>
    <ds:schemaRef ds:uri="87891ce3-7f8f-4c6a-9d9c-729018b62c57"/>
    <ds:schemaRef ds:uri="c5e9cafd-1ba8-41ba-b8ea-e178451af31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5C8857D-4F2C-47A3-AD7E-E5216200D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A372F2-0B9F-4688-B4FE-2AAEE4746A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9cafd-1ba8-41ba-b8ea-e178451af31e"/>
    <ds:schemaRef ds:uri="87891ce3-7f8f-4c6a-9d9c-729018b62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110</Words>
  <Application>Microsoft Office PowerPoint</Application>
  <PresentationFormat>A3 (297 x 420 mm)</PresentationFormat>
  <Paragraphs>16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Avenir Next LT Pro Demi</vt:lpstr>
      <vt:lpstr>Arial</vt:lpstr>
      <vt:lpstr>Calibri</vt:lpstr>
      <vt:lpstr>Avenir Next LT Pro</vt:lpstr>
      <vt:lpstr>Oswald Bold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25</cp:revision>
  <cp:lastPrinted>2023-01-10T08:22:09Z</cp:lastPrinted>
  <dcterms:created xsi:type="dcterms:W3CDTF">2006-08-16T00:00:00Z</dcterms:created>
  <dcterms:modified xsi:type="dcterms:W3CDTF">2023-03-14T07:36:34Z</dcterms:modified>
  <dc:identifier>DAE0fp-c2Nc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0x01010096F4F89119C96C4795C497BF3343C5AA</vt:lpwstr>
  </property>
</Properties>
</file>