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601200" cy="12801600" type="A3"/>
  <p:notesSz cx="7104063" cy="10234613"/>
  <p:embeddedFontLst>
    <p:embeddedFont>
      <p:font typeface="Avenir Next LT Pro" panose="020B0504020202020204" pitchFamily="34" charset="0"/>
      <p:regular r:id="rId4"/>
      <p:bold r:id="rId5"/>
      <p:italic r:id="rId6"/>
      <p:boldItalic r:id="rId7"/>
    </p:embeddedFont>
    <p:embeddedFont>
      <p:font typeface="Avenir Next LT Pro Demi" panose="020B0704020202020204" pitchFamily="34" charset="0"/>
      <p:bold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swald Bold" panose="020B0604020202020204" charset="0"/>
      <p:regular r:id="rId14"/>
    </p:embeddedFont>
  </p:embeddedFontLst>
  <p:defaultTextStyle>
    <a:defPPr>
      <a:defRPr lang="en-US"/>
    </a:defPPr>
    <a:lvl1pPr marL="0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1169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2338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83506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4467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05845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67014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28183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89352" algn="l" defTabSz="1122338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3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4A3"/>
    <a:srgbClr val="002060"/>
    <a:srgbClr val="D8A2D5"/>
    <a:srgbClr val="44546A"/>
    <a:srgbClr val="95B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2292" y="30"/>
      </p:cViewPr>
      <p:guideLst>
        <p:guide orient="horz" pos="2586"/>
        <p:guide pos="3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presProps" Target="pres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57425" y="1279525"/>
            <a:ext cx="25892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07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369" y="2550438"/>
            <a:ext cx="9875520" cy="1759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739" y="4652363"/>
            <a:ext cx="8132781" cy="2098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3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4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7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8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3238" y="328785"/>
            <a:ext cx="2614108" cy="70051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913" y="328785"/>
            <a:ext cx="7648687" cy="70051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62" y="5275719"/>
            <a:ext cx="9875520" cy="1630608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762" y="3479771"/>
            <a:ext cx="9875520" cy="179594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16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23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350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46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584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70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2818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893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913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948" y="1915681"/>
            <a:ext cx="5131398" cy="5418255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837760"/>
            <a:ext cx="5133415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913" y="2603652"/>
            <a:ext cx="5133415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1916" y="1837760"/>
            <a:ext cx="5135432" cy="7658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169" indent="0">
              <a:buNone/>
              <a:defRPr sz="2500" b="1"/>
            </a:lvl2pPr>
            <a:lvl3pPr marL="1122338" indent="0">
              <a:buNone/>
              <a:defRPr sz="2200" b="1"/>
            </a:lvl3pPr>
            <a:lvl4pPr marL="1683506" indent="0">
              <a:buNone/>
              <a:defRPr sz="2000" b="1"/>
            </a:lvl4pPr>
            <a:lvl5pPr marL="2244675" indent="0">
              <a:buNone/>
              <a:defRPr sz="2000" b="1"/>
            </a:lvl5pPr>
            <a:lvl6pPr marL="2805845" indent="0">
              <a:buNone/>
              <a:defRPr sz="2000" b="1"/>
            </a:lvl6pPr>
            <a:lvl7pPr marL="3367014" indent="0">
              <a:buNone/>
              <a:defRPr sz="2000" b="1"/>
            </a:lvl7pPr>
            <a:lvl8pPr marL="3928183" indent="0">
              <a:buNone/>
              <a:defRPr sz="2000" b="1"/>
            </a:lvl8pPr>
            <a:lvl9pPr marL="4489352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1916" y="2603652"/>
            <a:ext cx="5135432" cy="473028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915" y="326882"/>
            <a:ext cx="3822327" cy="139114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8" y="326882"/>
            <a:ext cx="6494929" cy="7007052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0915" y="1718030"/>
            <a:ext cx="3822327" cy="5615904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260" y="5747037"/>
            <a:ext cx="6970955" cy="6784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7260" y="733585"/>
            <a:ext cx="6970955" cy="4926031"/>
          </a:xfrm>
        </p:spPr>
        <p:txBody>
          <a:bodyPr/>
          <a:lstStyle>
            <a:lvl1pPr marL="0" indent="0">
              <a:buNone/>
              <a:defRPr sz="3900"/>
            </a:lvl1pPr>
            <a:lvl2pPr marL="561169" indent="0">
              <a:buNone/>
              <a:defRPr sz="3400"/>
            </a:lvl2pPr>
            <a:lvl3pPr marL="1122338" indent="0">
              <a:buNone/>
              <a:defRPr sz="2900"/>
            </a:lvl3pPr>
            <a:lvl4pPr marL="1683506" indent="0">
              <a:buNone/>
              <a:defRPr sz="2500"/>
            </a:lvl4pPr>
            <a:lvl5pPr marL="2244675" indent="0">
              <a:buNone/>
              <a:defRPr sz="2500"/>
            </a:lvl5pPr>
            <a:lvl6pPr marL="2805845" indent="0">
              <a:buNone/>
              <a:defRPr sz="2500"/>
            </a:lvl6pPr>
            <a:lvl7pPr marL="3367014" indent="0">
              <a:buNone/>
              <a:defRPr sz="2500"/>
            </a:lvl7pPr>
            <a:lvl8pPr marL="3928183" indent="0">
              <a:buNone/>
              <a:defRPr sz="2500"/>
            </a:lvl8pPr>
            <a:lvl9pPr marL="4489352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7260" y="6425507"/>
            <a:ext cx="6970955" cy="963540"/>
          </a:xfrm>
        </p:spPr>
        <p:txBody>
          <a:bodyPr/>
          <a:lstStyle>
            <a:lvl1pPr marL="0" indent="0">
              <a:buNone/>
              <a:defRPr sz="1700"/>
            </a:lvl1pPr>
            <a:lvl2pPr marL="561169" indent="0">
              <a:buNone/>
              <a:defRPr sz="1500"/>
            </a:lvl2pPr>
            <a:lvl3pPr marL="1122338" indent="0">
              <a:buNone/>
              <a:defRPr sz="1200"/>
            </a:lvl3pPr>
            <a:lvl4pPr marL="1683506" indent="0">
              <a:buNone/>
              <a:defRPr sz="1100"/>
            </a:lvl4pPr>
            <a:lvl5pPr marL="2244675" indent="0">
              <a:buNone/>
              <a:defRPr sz="1100"/>
            </a:lvl5pPr>
            <a:lvl6pPr marL="2805845" indent="0">
              <a:buNone/>
              <a:defRPr sz="1100"/>
            </a:lvl6pPr>
            <a:lvl7pPr marL="3367014" indent="0">
              <a:buNone/>
              <a:defRPr sz="1100"/>
            </a:lvl7pPr>
            <a:lvl8pPr marL="3928183" indent="0">
              <a:buNone/>
              <a:defRPr sz="1100"/>
            </a:lvl8pPr>
            <a:lvl9pPr marL="4489352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0913" y="328783"/>
            <a:ext cx="10456433" cy="1368342"/>
          </a:xfrm>
          <a:prstGeom prst="rect">
            <a:avLst/>
          </a:prstGeom>
        </p:spPr>
        <p:txBody>
          <a:bodyPr vert="horz" lIns="112234" tIns="56116" rIns="112234" bIns="561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913" y="1915681"/>
            <a:ext cx="10456433" cy="5418255"/>
          </a:xfrm>
          <a:prstGeom prst="rect">
            <a:avLst/>
          </a:prstGeom>
        </p:spPr>
        <p:txBody>
          <a:bodyPr vert="horz" lIns="112234" tIns="56116" rIns="112234" bIns="561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0913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9572" y="7609504"/>
            <a:ext cx="3679115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26420" y="7609504"/>
            <a:ext cx="2710927" cy="437109"/>
          </a:xfrm>
          <a:prstGeom prst="rect">
            <a:avLst/>
          </a:prstGeom>
        </p:spPr>
        <p:txBody>
          <a:bodyPr vert="horz" lIns="112234" tIns="56116" rIns="112234" bIns="5611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22338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877" indent="-420877" algn="l" defTabSz="112233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11900" indent="-350730" algn="l" defTabSz="1122338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402923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64092" indent="-280584" algn="l" defTabSz="11223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5261" indent="-280584" algn="l" defTabSz="11223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086430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47598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08767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69936" indent="-280584" algn="l" defTabSz="11223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169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2338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3506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467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5845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7014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28183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89352" algn="l" defTabSz="1122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4">
            <a:extLst>
              <a:ext uri="{FF2B5EF4-FFF2-40B4-BE49-F238E27FC236}">
                <a16:creationId xmlns:a16="http://schemas.microsoft.com/office/drawing/2014/main" id="{DA8C5514-5EDA-4D4A-AF01-426BA967323B}"/>
              </a:ext>
            </a:extLst>
          </p:cNvPr>
          <p:cNvGrpSpPr/>
          <p:nvPr/>
        </p:nvGrpSpPr>
        <p:grpSpPr>
          <a:xfrm>
            <a:off x="6913312" y="10237148"/>
            <a:ext cx="2363019" cy="2226044"/>
            <a:chOff x="594699" y="-21380"/>
            <a:chExt cx="5777783" cy="6350000"/>
          </a:xfrm>
          <a:solidFill>
            <a:srgbClr val="002060"/>
          </a:solidFill>
        </p:grpSpPr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id="{6AE1E9D6-1163-45EB-92C7-C58EEF996954}"/>
                </a:ext>
              </a:extLst>
            </p:cNvPr>
            <p:cNvSpPr/>
            <p:nvPr/>
          </p:nvSpPr>
          <p:spPr>
            <a:xfrm>
              <a:off x="594699" y="-21380"/>
              <a:ext cx="5777783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AB34A3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F45F8296-103E-4FD6-95BB-44653E751D66}"/>
              </a:ext>
            </a:extLst>
          </p:cNvPr>
          <p:cNvSpPr/>
          <p:nvPr/>
        </p:nvSpPr>
        <p:spPr>
          <a:xfrm>
            <a:off x="6999782" y="10197024"/>
            <a:ext cx="2465478" cy="2226044"/>
          </a:xfrm>
          <a:prstGeom prst="ellipse">
            <a:avLst/>
          </a:prstGeom>
          <a:solidFill>
            <a:schemeClr val="bg1"/>
          </a:solidFill>
          <a:ln>
            <a:solidFill>
              <a:srgbClr val="AB34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B7649F5-DE62-459B-B1FA-939850602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46" t="10358" r="15412" b="17505"/>
          <a:stretch/>
        </p:blipFill>
        <p:spPr>
          <a:xfrm>
            <a:off x="6999782" y="10300355"/>
            <a:ext cx="2444367" cy="2088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sp>
        <p:nvSpPr>
          <p:cNvPr id="40" name="Triangle rectangle 39">
            <a:extLst>
              <a:ext uri="{FF2B5EF4-FFF2-40B4-BE49-F238E27FC236}">
                <a16:creationId xmlns:a16="http://schemas.microsoft.com/office/drawing/2014/main" id="{5DB4813F-C4DF-966B-1A7F-9F14E9536ACA}"/>
              </a:ext>
            </a:extLst>
          </p:cNvPr>
          <p:cNvSpPr/>
          <p:nvPr/>
        </p:nvSpPr>
        <p:spPr>
          <a:xfrm flipH="1">
            <a:off x="3933962" y="12139544"/>
            <a:ext cx="5649985" cy="63002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riangle rectangle 40">
            <a:extLst>
              <a:ext uri="{FF2B5EF4-FFF2-40B4-BE49-F238E27FC236}">
                <a16:creationId xmlns:a16="http://schemas.microsoft.com/office/drawing/2014/main" id="{E2036D4B-9B5F-FB08-59D5-871373C3CE72}"/>
              </a:ext>
            </a:extLst>
          </p:cNvPr>
          <p:cNvSpPr/>
          <p:nvPr/>
        </p:nvSpPr>
        <p:spPr>
          <a:xfrm flipH="1">
            <a:off x="3781561" y="12079767"/>
            <a:ext cx="5649985" cy="690257"/>
          </a:xfrm>
          <a:prstGeom prst="rtTriangle">
            <a:avLst/>
          </a:prstGeom>
          <a:solidFill>
            <a:srgbClr val="AB34A3">
              <a:alpha val="46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04BDBDE-246E-D568-D62D-ACA291E5F769}"/>
              </a:ext>
            </a:extLst>
          </p:cNvPr>
          <p:cNvCxnSpPr/>
          <p:nvPr/>
        </p:nvCxnSpPr>
        <p:spPr>
          <a:xfrm>
            <a:off x="9499601" y="10921450"/>
            <a:ext cx="0" cy="1800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08AB814-2469-6B80-2538-A7B4046D7AF6}"/>
              </a:ext>
            </a:extLst>
          </p:cNvPr>
          <p:cNvCxnSpPr/>
          <p:nvPr/>
        </p:nvCxnSpPr>
        <p:spPr>
          <a:xfrm>
            <a:off x="3868767" y="12717217"/>
            <a:ext cx="565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102600" y="82800"/>
            <a:ext cx="9396000" cy="12636000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18">
            <a:extLst>
              <a:ext uri="{FF2B5EF4-FFF2-40B4-BE49-F238E27FC236}">
                <a16:creationId xmlns:a16="http://schemas.microsoft.com/office/drawing/2014/main" id="{C566D94B-8FF5-1542-0D23-AEE3F1BBB3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-15902"/>
            <a:ext cx="1826964" cy="82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2A211F-F246-4E01-882C-9E0F570C9C1B}"/>
              </a:ext>
            </a:extLst>
          </p:cNvPr>
          <p:cNvSpPr/>
          <p:nvPr/>
        </p:nvSpPr>
        <p:spPr>
          <a:xfrm>
            <a:off x="3048000" y="7467600"/>
            <a:ext cx="6228135" cy="2314166"/>
          </a:xfrm>
          <a:prstGeom prst="rect">
            <a:avLst/>
          </a:prstGeom>
          <a:solidFill>
            <a:srgbClr val="D8A2D5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FC548745-0496-8752-2CC1-5E140848D57B}"/>
              </a:ext>
            </a:extLst>
          </p:cNvPr>
          <p:cNvSpPr txBox="1"/>
          <p:nvPr/>
        </p:nvSpPr>
        <p:spPr>
          <a:xfrm>
            <a:off x="381000" y="3725037"/>
            <a:ext cx="3301207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0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POURQUOI ?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3D23E7D1-2F04-4BEA-0E36-3A7FBC870EDB}"/>
              </a:ext>
            </a:extLst>
          </p:cNvPr>
          <p:cNvSpPr txBox="1"/>
          <p:nvPr/>
        </p:nvSpPr>
        <p:spPr>
          <a:xfrm>
            <a:off x="734996" y="6227897"/>
            <a:ext cx="8201518" cy="4256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724"/>
              </a:lnSpc>
            </a:pPr>
            <a:r>
              <a:rPr lang="en-US" b="1" spc="238" dirty="0">
                <a:solidFill>
                  <a:srgbClr val="93B115"/>
                </a:solidFill>
                <a:latin typeface="Avenir Next LT Pro" panose="020B0504020202020204" pitchFamily="34" charset="0"/>
              </a:rPr>
              <a:t>LA MOBILISATION DE TOUS EST RECHERCHÉE</a:t>
            </a: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id="{7F09076C-962A-B0D3-9017-8BED38035D18}"/>
              </a:ext>
            </a:extLst>
          </p:cNvPr>
          <p:cNvSpPr txBox="1"/>
          <p:nvPr/>
        </p:nvSpPr>
        <p:spPr>
          <a:xfrm>
            <a:off x="1084054" y="271665"/>
            <a:ext cx="7755146" cy="852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</a:t>
            </a:r>
          </a:p>
          <a:p>
            <a:pPr algn="ctr">
              <a:lnSpc>
                <a:spcPts val="3500"/>
              </a:lnSpc>
            </a:pPr>
            <a:r>
              <a:rPr lang="en-US" sz="2100" b="1" spc="277" dirty="0">
                <a:solidFill>
                  <a:srgbClr val="44546A"/>
                </a:solidFill>
                <a:latin typeface="Avenir Next LT Pro" panose="020B0504020202020204" pitchFamily="34" charset="0"/>
              </a:rPr>
              <a:t>DE LA CULTURE DE SÉCURITÉ DES SOINS</a:t>
            </a: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1D7AC75E-7A95-FFE1-B12F-E02D2BF1A5E1}"/>
              </a:ext>
            </a:extLst>
          </p:cNvPr>
          <p:cNvSpPr txBox="1"/>
          <p:nvPr/>
        </p:nvSpPr>
        <p:spPr>
          <a:xfrm>
            <a:off x="1753627" y="1280176"/>
            <a:ext cx="6012948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Notre établissement s'est engagé </a:t>
            </a:r>
          </a:p>
          <a:p>
            <a:pPr algn="ctr"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dans la mesure de la culture de sécurité des soins</a:t>
            </a:r>
            <a:endParaRPr lang="fr-FR" sz="1800" dirty="0">
              <a:solidFill>
                <a:srgbClr val="000000"/>
              </a:solidFill>
              <a:latin typeface="Avenir Next LT Pro Demi" panose="020B0704020202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000000"/>
                </a:solidFill>
                <a:latin typeface="Avenir Next LT Pro Demi" panose="020B0704020202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accompagné par notre Structure Régionale d’Appui [nom]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574699C7-4978-8F43-B37B-DEF39CD0F0C3}"/>
              </a:ext>
            </a:extLst>
          </p:cNvPr>
          <p:cNvSpPr txBox="1"/>
          <p:nvPr/>
        </p:nvSpPr>
        <p:spPr>
          <a:xfrm>
            <a:off x="381000" y="4099036"/>
            <a:ext cx="5816978" cy="14325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La sécurité de nos patients est un enjeu majeur pour notre établissement, justifiant votre implication</a:t>
            </a:r>
          </a:p>
          <a:p>
            <a:pPr algn="just">
              <a:lnSpc>
                <a:spcPts val="1015"/>
              </a:lnSpc>
            </a:pPr>
            <a:endParaRPr lang="fr-FR" sz="1700" dirty="0">
              <a:solidFill>
                <a:srgbClr val="000000"/>
              </a:solidFill>
              <a:latin typeface="Avenir Next LT Pro" panose="020B0504020202020204" pitchFamily="34" charset="0"/>
              <a:cs typeface="Aharoni" panose="02010803020104030203" pitchFamily="2" charset="-79"/>
            </a:endParaRPr>
          </a:p>
          <a:p>
            <a:pPr algn="just">
              <a:lnSpc>
                <a:spcPts val="2596"/>
              </a:lnSpc>
            </a:pPr>
            <a:r>
              <a:rPr lang="fr-FR" sz="17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L'enquête a pour objectif de connaitre votre perception de la sécurité des soins dans notre établissement</a:t>
            </a:r>
          </a:p>
        </p:txBody>
      </p:sp>
      <p:sp>
        <p:nvSpPr>
          <p:cNvPr id="31" name="TextBox 28">
            <a:extLst>
              <a:ext uri="{FF2B5EF4-FFF2-40B4-BE49-F238E27FC236}">
                <a16:creationId xmlns:a16="http://schemas.microsoft.com/office/drawing/2014/main" id="{0002EDE5-9EEE-277D-055B-5FAC20B0EBE7}"/>
              </a:ext>
            </a:extLst>
          </p:cNvPr>
          <p:cNvSpPr txBox="1"/>
          <p:nvPr/>
        </p:nvSpPr>
        <p:spPr>
          <a:xfrm>
            <a:off x="3163356" y="7960582"/>
            <a:ext cx="5979357" cy="14581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20 minutes seront nécessaires pour répondre à l’enquête</a:t>
            </a:r>
          </a:p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données recueillies seront anonymes</a:t>
            </a:r>
          </a:p>
          <a:p>
            <a:pPr algn="just">
              <a:lnSpc>
                <a:spcPts val="2600"/>
              </a:lnSpc>
              <a:spcAft>
                <a:spcPts val="600"/>
              </a:spcAft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Si vous avez des questions au sujet de cette enquête, vous pouvez contacter votre référent : </a:t>
            </a:r>
            <a:r>
              <a:rPr lang="fr-FR" sz="1700" b="1" spc="0" dirty="0" err="1">
                <a:latin typeface="Avenir Next LT Pro" panose="020B0504020202020204" pitchFamily="34" charset="0"/>
                <a:cs typeface="Aharoni" panose="02010803020104030203" pitchFamily="2" charset="-79"/>
              </a:rPr>
              <a:t>xxxxxxxxxxxxxxxxxxx</a:t>
            </a:r>
            <a:endParaRPr lang="fr-FR" sz="1700" b="1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5" name="TextBox 29">
            <a:extLst>
              <a:ext uri="{FF2B5EF4-FFF2-40B4-BE49-F238E27FC236}">
                <a16:creationId xmlns:a16="http://schemas.microsoft.com/office/drawing/2014/main" id="{D89039DA-03A6-BAE7-27A9-5DDB82E24B42}"/>
              </a:ext>
            </a:extLst>
          </p:cNvPr>
          <p:cNvSpPr txBox="1"/>
          <p:nvPr/>
        </p:nvSpPr>
        <p:spPr>
          <a:xfrm>
            <a:off x="6529347" y="7605640"/>
            <a:ext cx="2613366" cy="3263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2671"/>
              </a:lnSpc>
            </a:pPr>
            <a:r>
              <a:rPr lang="en-US" sz="20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EN PRATIQUE ?</a:t>
            </a:r>
          </a:p>
        </p:txBody>
      </p:sp>
      <p:sp>
        <p:nvSpPr>
          <p:cNvPr id="39" name="TextBox 31">
            <a:extLst>
              <a:ext uri="{FF2B5EF4-FFF2-40B4-BE49-F238E27FC236}">
                <a16:creationId xmlns:a16="http://schemas.microsoft.com/office/drawing/2014/main" id="{2DD2BB27-000A-FE55-F56E-7C2344A1BB6D}"/>
              </a:ext>
            </a:extLst>
          </p:cNvPr>
          <p:cNvSpPr txBox="1"/>
          <p:nvPr/>
        </p:nvSpPr>
        <p:spPr>
          <a:xfrm>
            <a:off x="381000" y="10144563"/>
            <a:ext cx="2465477" cy="3263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71"/>
              </a:lnSpc>
            </a:pPr>
            <a:r>
              <a:rPr lang="en-US" sz="2000" b="1" spc="266" dirty="0">
                <a:solidFill>
                  <a:srgbClr val="AB34A3"/>
                </a:solidFill>
                <a:latin typeface="Avenir Next LT Pro" panose="020B0504020202020204" pitchFamily="34" charset="0"/>
              </a:rPr>
              <a:t>ET APRÈS ?</a:t>
            </a: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39BE28D7-236F-ED71-A46B-AD3943A8AB96}"/>
              </a:ext>
            </a:extLst>
          </p:cNvPr>
          <p:cNvGrpSpPr/>
          <p:nvPr/>
        </p:nvGrpSpPr>
        <p:grpSpPr>
          <a:xfrm>
            <a:off x="7956402" y="1188502"/>
            <a:ext cx="1432118" cy="1150721"/>
            <a:chOff x="7613232" y="662055"/>
            <a:chExt cx="1729916" cy="1148344"/>
          </a:xfrm>
        </p:grpSpPr>
        <p:grpSp>
          <p:nvGrpSpPr>
            <p:cNvPr id="43" name="Group 32">
              <a:extLst>
                <a:ext uri="{FF2B5EF4-FFF2-40B4-BE49-F238E27FC236}">
                  <a16:creationId xmlns:a16="http://schemas.microsoft.com/office/drawing/2014/main" id="{8147EC2A-1B64-B05E-85E8-ECC7F452BEBE}"/>
                </a:ext>
              </a:extLst>
            </p:cNvPr>
            <p:cNvGrpSpPr/>
            <p:nvPr/>
          </p:nvGrpSpPr>
          <p:grpSpPr>
            <a:xfrm>
              <a:off x="7613232" y="662055"/>
              <a:ext cx="1729916" cy="1148344"/>
              <a:chOff x="0" y="0"/>
              <a:chExt cx="1194041" cy="574349"/>
            </a:xfrm>
          </p:grpSpPr>
          <p:sp>
            <p:nvSpPr>
              <p:cNvPr id="63" name="Freeform 33">
                <a:extLst>
                  <a:ext uri="{FF2B5EF4-FFF2-40B4-BE49-F238E27FC236}">
                    <a16:creationId xmlns:a16="http://schemas.microsoft.com/office/drawing/2014/main" id="{14B9B8DE-B969-4684-4F1D-7462269472FB}"/>
                  </a:ext>
                </a:extLst>
              </p:cNvPr>
              <p:cNvSpPr/>
              <p:nvPr/>
            </p:nvSpPr>
            <p:spPr>
              <a:xfrm>
                <a:off x="0" y="0"/>
                <a:ext cx="1194041" cy="574349"/>
              </a:xfrm>
              <a:custGeom>
                <a:avLst/>
                <a:gdLst/>
                <a:ahLst/>
                <a:cxnLst/>
                <a:rect l="l" t="t" r="r" b="b"/>
                <a:pathLst>
                  <a:path w="1194041" h="574349">
                    <a:moveTo>
                      <a:pt x="0" y="0"/>
                    </a:moveTo>
                    <a:lnTo>
                      <a:pt x="1194041" y="0"/>
                    </a:lnTo>
                    <a:lnTo>
                      <a:pt x="1194041" y="574349"/>
                    </a:lnTo>
                    <a:lnTo>
                      <a:pt x="0" y="574349"/>
                    </a:lnTo>
                    <a:close/>
                  </a:path>
                </a:pathLst>
              </a:custGeom>
              <a:solidFill>
                <a:srgbClr val="E9E4E0"/>
              </a:solidFill>
            </p:spPr>
            <p:txBody>
              <a:bodyPr/>
              <a:lstStyle/>
              <a:p>
                <a:endParaRPr lang="fr-FR" sz="1800"/>
              </a:p>
            </p:txBody>
          </p:sp>
        </p:grpSp>
        <p:sp>
          <p:nvSpPr>
            <p:cNvPr id="45" name="TextBox 34">
              <a:extLst>
                <a:ext uri="{FF2B5EF4-FFF2-40B4-BE49-F238E27FC236}">
                  <a16:creationId xmlns:a16="http://schemas.microsoft.com/office/drawing/2014/main" id="{6B208965-5E33-43FB-E41A-C2797461F076}"/>
                </a:ext>
              </a:extLst>
            </p:cNvPr>
            <p:cNvSpPr txBox="1"/>
            <p:nvPr/>
          </p:nvSpPr>
          <p:spPr>
            <a:xfrm>
              <a:off x="7697041" y="1021006"/>
              <a:ext cx="1638041" cy="3942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LOGO</a:t>
              </a:r>
            </a:p>
            <a:p>
              <a:pPr algn="ctr">
                <a:lnSpc>
                  <a:spcPts val="1597"/>
                </a:lnSpc>
              </a:pPr>
              <a:r>
                <a:rPr lang="en-US" sz="1200" spc="160" dirty="0">
                  <a:solidFill>
                    <a:srgbClr val="000000"/>
                  </a:solidFill>
                  <a:latin typeface="Oswald Bold"/>
                </a:rPr>
                <a:t>ETABLISSEMENT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B865087C-1009-45C5-960D-4E50F39736C9}"/>
              </a:ext>
            </a:extLst>
          </p:cNvPr>
          <p:cNvGrpSpPr/>
          <p:nvPr/>
        </p:nvGrpSpPr>
        <p:grpSpPr>
          <a:xfrm>
            <a:off x="272649" y="7475387"/>
            <a:ext cx="2546751" cy="2258673"/>
            <a:chOff x="399059" y="5312689"/>
            <a:chExt cx="2546751" cy="2258673"/>
          </a:xfrm>
        </p:grpSpPr>
        <p:grpSp>
          <p:nvGrpSpPr>
            <p:cNvPr id="58" name="Group 14">
              <a:extLst>
                <a:ext uri="{FF2B5EF4-FFF2-40B4-BE49-F238E27FC236}">
                  <a16:creationId xmlns:a16="http://schemas.microsoft.com/office/drawing/2014/main" id="{5CF14CE3-A6BA-6D15-2BCD-9E7FBD4878F4}"/>
                </a:ext>
              </a:extLst>
            </p:cNvPr>
            <p:cNvGrpSpPr/>
            <p:nvPr/>
          </p:nvGrpSpPr>
          <p:grpSpPr>
            <a:xfrm>
              <a:off x="399059" y="5345318"/>
              <a:ext cx="2363621" cy="2226044"/>
              <a:chOff x="607406" y="-42760"/>
              <a:chExt cx="5779255" cy="6350000"/>
            </a:xfrm>
          </p:grpSpPr>
          <p:sp>
            <p:nvSpPr>
              <p:cNvPr id="61" name="Freeform 15">
                <a:extLst>
                  <a:ext uri="{FF2B5EF4-FFF2-40B4-BE49-F238E27FC236}">
                    <a16:creationId xmlns:a16="http://schemas.microsoft.com/office/drawing/2014/main" id="{1D04EBAD-A387-3808-9FD9-2BE50A7AC20E}"/>
                  </a:ext>
                </a:extLst>
              </p:cNvPr>
              <p:cNvSpPr/>
              <p:nvPr/>
            </p:nvSpPr>
            <p:spPr>
              <a:xfrm>
                <a:off x="607406" y="-42760"/>
                <a:ext cx="577925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93B115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76E6D3B9-5B0C-4B58-B4AC-89CC947E68A7}"/>
                </a:ext>
              </a:extLst>
            </p:cNvPr>
            <p:cNvSpPr/>
            <p:nvPr/>
          </p:nvSpPr>
          <p:spPr>
            <a:xfrm>
              <a:off x="480332" y="5312689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93B1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0" name="ZoneTexte 35">
              <a:extLst>
                <a:ext uri="{FF2B5EF4-FFF2-40B4-BE49-F238E27FC236}">
                  <a16:creationId xmlns:a16="http://schemas.microsoft.com/office/drawing/2014/main" id="{F121098F-13BF-4732-85E7-23F928CE71B1}"/>
                </a:ext>
              </a:extLst>
            </p:cNvPr>
            <p:cNvSpPr txBox="1"/>
            <p:nvPr/>
          </p:nvSpPr>
          <p:spPr>
            <a:xfrm>
              <a:off x="545706" y="5867257"/>
              <a:ext cx="230716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Période d’enquête : 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du ……………..</a:t>
              </a:r>
            </a:p>
            <a:p>
              <a:pPr algn="ctr">
                <a:spcAft>
                  <a:spcPts val="1200"/>
                </a:spcAft>
              </a:pPr>
              <a:r>
                <a:rPr lang="fr-FR" sz="1800" b="1" dirty="0">
                  <a:latin typeface="Avenir Next LT Pro Demi" panose="020B0704020202020204" pitchFamily="34" charset="0"/>
                </a:rPr>
                <a:t>au ……………..</a:t>
              </a:r>
              <a:endParaRPr lang="fr-FR" sz="1800" dirty="0">
                <a:latin typeface="Avenir Next LT Pro Demi" panose="020B0704020202020204" pitchFamily="34" charset="0"/>
              </a:endParaRPr>
            </a:p>
          </p:txBody>
        </p:sp>
      </p:grpSp>
      <p:sp>
        <p:nvSpPr>
          <p:cNvPr id="53" name="TextBox 23">
            <a:extLst>
              <a:ext uri="{FF2B5EF4-FFF2-40B4-BE49-F238E27FC236}">
                <a16:creationId xmlns:a16="http://schemas.microsoft.com/office/drawing/2014/main" id="{54AEAF32-9193-4DB3-BCD1-2D731FADA201}"/>
              </a:ext>
            </a:extLst>
          </p:cNvPr>
          <p:cNvSpPr txBox="1"/>
          <p:nvPr/>
        </p:nvSpPr>
        <p:spPr>
          <a:xfrm>
            <a:off x="381000" y="10472837"/>
            <a:ext cx="5989533" cy="17953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40"/>
              </a:lnSpc>
              <a:spcAft>
                <a:spcPts val="400"/>
              </a:spcAft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Les résultats de l’enquête présentés et discutés avec nous</a:t>
            </a:r>
            <a:r>
              <a:rPr lang="fr-FR" sz="1700" dirty="0">
                <a:latin typeface="Avenir Next LT Pro" panose="020B0504020202020204" pitchFamily="34" charset="0"/>
                <a:cs typeface="Aharoni" panose="02010803020104030203" pitchFamily="2" charset="-79"/>
              </a:rPr>
              <a:t> </a:t>
            </a: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permettront de :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700" dirty="0">
                <a:latin typeface="Avenir Next LT Pro" panose="020B0504020202020204" pitchFamily="34" charset="0"/>
                <a:cs typeface="Aharoni" panose="02010803020104030203" pitchFamily="2" charset="-79"/>
              </a:rPr>
              <a:t>d</a:t>
            </a: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isposer d’un diagnostic de la culture de sécurité des professionnels</a:t>
            </a:r>
          </a:p>
          <a:p>
            <a:pPr marL="504000" algn="just">
              <a:lnSpc>
                <a:spcPts val="2040"/>
              </a:lnSpc>
              <a:spcBef>
                <a:spcPts val="600"/>
              </a:spcBef>
              <a:spcAft>
                <a:spcPts val="400"/>
              </a:spcAft>
              <a:buClr>
                <a:srgbClr val="AB34A3"/>
              </a:buClr>
              <a:buSzPct val="150000"/>
            </a:pPr>
            <a:r>
              <a:rPr lang="fr-FR" sz="1700" spc="0" dirty="0">
                <a:latin typeface="Avenir Next LT Pro" panose="020B0504020202020204" pitchFamily="34" charset="0"/>
                <a:cs typeface="Aharoni" panose="02010803020104030203" pitchFamily="2" charset="-79"/>
              </a:rPr>
              <a:t>définir collectivement des actions permettant de développer la culture de sécurité</a:t>
            </a:r>
            <a:endParaRPr lang="en-US" sz="1700" spc="0" dirty="0">
              <a:latin typeface="Avenir Next LT Pro" panose="020B0504020202020204" pitchFamily="34" charset="0"/>
              <a:cs typeface="Aharoni" panose="02010803020104030203" pitchFamily="2" charset="-79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7C18F1A-030C-7959-0F9F-2B8CB2CC4195}"/>
              </a:ext>
            </a:extLst>
          </p:cNvPr>
          <p:cNvGrpSpPr/>
          <p:nvPr/>
        </p:nvGrpSpPr>
        <p:grpSpPr>
          <a:xfrm>
            <a:off x="1497539" y="2769293"/>
            <a:ext cx="6859835" cy="539129"/>
            <a:chOff x="1923347" y="2481378"/>
            <a:chExt cx="6859835" cy="53912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FD46226-E103-4329-8DC3-EB296948475C}"/>
                </a:ext>
              </a:extLst>
            </p:cNvPr>
            <p:cNvSpPr/>
            <p:nvPr/>
          </p:nvSpPr>
          <p:spPr>
            <a:xfrm>
              <a:off x="1923347" y="2604742"/>
              <a:ext cx="68598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spc="238" dirty="0">
                  <a:solidFill>
                    <a:srgbClr val="AB34A3"/>
                  </a:solidFill>
                  <a:latin typeface="Avenir Next LT Pro" panose="020B0504020202020204" pitchFamily="34" charset="0"/>
                </a:rPr>
                <a:t>NOUS COMPTONS SUR VOTRE PARTICIPATION !</a:t>
              </a:r>
            </a:p>
          </p:txBody>
        </p:sp>
        <p:sp>
          <p:nvSpPr>
            <p:cNvPr id="55" name="Google Shape;1401;p24">
              <a:extLst>
                <a:ext uri="{FF2B5EF4-FFF2-40B4-BE49-F238E27FC236}">
                  <a16:creationId xmlns:a16="http://schemas.microsoft.com/office/drawing/2014/main" id="{B4E10F12-FDD7-48DA-AA37-E1042F8388C3}"/>
                </a:ext>
              </a:extLst>
            </p:cNvPr>
            <p:cNvSpPr/>
            <p:nvPr/>
          </p:nvSpPr>
          <p:spPr>
            <a:xfrm>
              <a:off x="2346791" y="2481378"/>
              <a:ext cx="6012948" cy="539129"/>
            </a:xfrm>
            <a:custGeom>
              <a:avLst/>
              <a:gdLst/>
              <a:ahLst/>
              <a:cxnLst/>
              <a:rect l="l" t="t" r="r" b="b"/>
              <a:pathLst>
                <a:path w="48795" h="2952" extrusionOk="0">
                  <a:moveTo>
                    <a:pt x="1471" y="0"/>
                  </a:moveTo>
                  <a:cubicBezTo>
                    <a:pt x="647" y="0"/>
                    <a:pt x="0" y="647"/>
                    <a:pt x="0" y="1471"/>
                  </a:cubicBezTo>
                  <a:cubicBezTo>
                    <a:pt x="0" y="2295"/>
                    <a:pt x="647" y="2952"/>
                    <a:pt x="1471" y="2952"/>
                  </a:cubicBezTo>
                  <a:lnTo>
                    <a:pt x="47314" y="2952"/>
                  </a:lnTo>
                  <a:cubicBezTo>
                    <a:pt x="48138" y="2952"/>
                    <a:pt x="48795" y="2295"/>
                    <a:pt x="48795" y="1471"/>
                  </a:cubicBezTo>
                  <a:cubicBezTo>
                    <a:pt x="48795" y="647"/>
                    <a:pt x="48138" y="0"/>
                    <a:pt x="47314" y="0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93B11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56" name="Image 55">
            <a:extLst>
              <a:ext uri="{FF2B5EF4-FFF2-40B4-BE49-F238E27FC236}">
                <a16:creationId xmlns:a16="http://schemas.microsoft.com/office/drawing/2014/main" id="{A3209ADF-A2DD-48B6-B37F-4D3944AB8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938740" y="2667000"/>
            <a:ext cx="940876" cy="1026612"/>
          </a:xfrm>
          <a:prstGeom prst="rect">
            <a:avLst/>
          </a:prstGeom>
        </p:spPr>
      </p:pic>
      <p:pic>
        <p:nvPicPr>
          <p:cNvPr id="67" name="Picture 19">
            <a:extLst>
              <a:ext uri="{FF2B5EF4-FFF2-40B4-BE49-F238E27FC236}">
                <a16:creationId xmlns:a16="http://schemas.microsoft.com/office/drawing/2014/main" id="{F8B01DD0-AAE5-DB1B-3360-D1BC314CFD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33400" y="11156671"/>
            <a:ext cx="252000" cy="247007"/>
          </a:xfrm>
          <a:prstGeom prst="rect">
            <a:avLst/>
          </a:prstGeom>
        </p:spPr>
      </p:pic>
      <p:pic>
        <p:nvPicPr>
          <p:cNvPr id="68" name="Picture 20">
            <a:extLst>
              <a:ext uri="{FF2B5EF4-FFF2-40B4-BE49-F238E27FC236}">
                <a16:creationId xmlns:a16="http://schemas.microsoft.com/office/drawing/2014/main" id="{AAA97228-6A68-FC66-5F00-F28826CD07C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533400" y="11747864"/>
            <a:ext cx="252000" cy="247007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22F0F8CE-D45D-94E7-2A51-0A0973C0E416}"/>
              </a:ext>
            </a:extLst>
          </p:cNvPr>
          <p:cNvGrpSpPr/>
          <p:nvPr/>
        </p:nvGrpSpPr>
        <p:grpSpPr>
          <a:xfrm>
            <a:off x="6715883" y="3627065"/>
            <a:ext cx="2599307" cy="2353368"/>
            <a:chOff x="6808493" y="3385485"/>
            <a:chExt cx="2599307" cy="2353368"/>
          </a:xfrm>
        </p:grpSpPr>
        <p:grpSp>
          <p:nvGrpSpPr>
            <p:cNvPr id="50" name="Group 14">
              <a:extLst>
                <a:ext uri="{FF2B5EF4-FFF2-40B4-BE49-F238E27FC236}">
                  <a16:creationId xmlns:a16="http://schemas.microsoft.com/office/drawing/2014/main" id="{C16B1109-FA5D-4C98-9F88-55A13FBA57E1}"/>
                </a:ext>
              </a:extLst>
            </p:cNvPr>
            <p:cNvGrpSpPr/>
            <p:nvPr/>
          </p:nvGrpSpPr>
          <p:grpSpPr>
            <a:xfrm>
              <a:off x="6808493" y="3421161"/>
              <a:ext cx="2396359" cy="2226044"/>
              <a:chOff x="132799" y="0"/>
              <a:chExt cx="6321665" cy="6350000"/>
            </a:xfrm>
            <a:solidFill>
              <a:srgbClr val="AB34A3"/>
            </a:solidFill>
          </p:grpSpPr>
          <p:sp>
            <p:nvSpPr>
              <p:cNvPr id="57" name="Freeform 15">
                <a:extLst>
                  <a:ext uri="{FF2B5EF4-FFF2-40B4-BE49-F238E27FC236}">
                    <a16:creationId xmlns:a16="http://schemas.microsoft.com/office/drawing/2014/main" id="{D37D61EE-D002-45F9-99D5-55987A9601D1}"/>
                  </a:ext>
                </a:extLst>
              </p:cNvPr>
              <p:cNvSpPr/>
              <p:nvPr/>
            </p:nvSpPr>
            <p:spPr>
              <a:xfrm>
                <a:off x="132799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6D5AD4B4-34CF-44AA-9AD2-A81EE0FE65CD}"/>
                </a:ext>
              </a:extLst>
            </p:cNvPr>
            <p:cNvSpPr/>
            <p:nvPr/>
          </p:nvSpPr>
          <p:spPr>
            <a:xfrm>
              <a:off x="6942322" y="3385485"/>
              <a:ext cx="2465478" cy="222604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61169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122338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683506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24467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805845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367014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928183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489352" algn="l" defTabSz="1122338" rtl="0" eaLnBrk="1" latinLnBrk="0" hangingPunct="1">
                <a:defRPr sz="2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52BBCE4B-BAF8-BCD8-338E-B24523189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2719" y="3578853"/>
              <a:ext cx="1737730" cy="2160000"/>
            </a:xfrm>
            <a:prstGeom prst="rect">
              <a:avLst/>
            </a:prstGeom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EF3807B8-2FF2-7603-8FAE-E8E98A54AAB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118" y="184700"/>
            <a:ext cx="1322958" cy="498177"/>
          </a:xfrm>
          <a:prstGeom prst="rect">
            <a:avLst/>
          </a:prstGeom>
        </p:spPr>
      </p:pic>
      <p:sp>
        <p:nvSpPr>
          <p:cNvPr id="7" name="TextBox 26">
            <a:extLst>
              <a:ext uri="{FF2B5EF4-FFF2-40B4-BE49-F238E27FC236}">
                <a16:creationId xmlns:a16="http://schemas.microsoft.com/office/drawing/2014/main" id="{80A68D7A-54E6-30B9-D34F-6096C2D27FF4}"/>
              </a:ext>
            </a:extLst>
          </p:cNvPr>
          <p:cNvSpPr txBox="1"/>
          <p:nvPr/>
        </p:nvSpPr>
        <p:spPr>
          <a:xfrm>
            <a:off x="383491" y="6680220"/>
            <a:ext cx="8904529" cy="2945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1169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2338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3506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67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5845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014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8183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89352" algn="l" defTabSz="1122338" rtl="0" eaLnBrk="1" latinLnBrk="0" hangingPunct="1"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596"/>
              </a:lnSpc>
            </a:pPr>
            <a:r>
              <a:rPr lang="fr-FR" sz="1400" dirty="0">
                <a:solidFill>
                  <a:srgbClr val="000000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Un taux de retour d’au moins 60 % est nécessaire pour que les résultats de cette enquête soient exploitables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1F62184-515C-4CA5-5D83-60F01E1E36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6180" y="1447800"/>
            <a:ext cx="1765020" cy="42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179</Words>
  <Application>Microsoft Office PowerPoint</Application>
  <PresentationFormat>A3 (297 x 420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Avenir Next LT Pro</vt:lpstr>
      <vt:lpstr>Oswald Bold</vt:lpstr>
      <vt:lpstr>Arial</vt:lpstr>
      <vt:lpstr>Calibri</vt:lpstr>
      <vt:lpstr>Avenir Next LT Pro Demi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31</cp:revision>
  <cp:lastPrinted>2023-01-10T08:22:09Z</cp:lastPrinted>
  <dcterms:created xsi:type="dcterms:W3CDTF">2006-08-16T00:00:00Z</dcterms:created>
  <dcterms:modified xsi:type="dcterms:W3CDTF">2023-03-14T07:33:54Z</dcterms:modified>
  <dc:identifier>DAE0fp-c2Nc</dc:identifier>
</cp:coreProperties>
</file>